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retendard Medium"/>
      <p:bold r:id="rId24"/>
    </p:embeddedFont>
    <p:embeddedFont>
      <p:font typeface="Pretendard SemiBold"/>
      <p:bold r:id="rId25"/>
    </p:embeddedFont>
    <p:embeddedFont>
      <p:font typeface="Pretendard Regular"/>
      <p:regular r:id="rId26"/>
    </p:embeddedFont>
    <p:embeddedFont>
      <p:font typeface="Noto Sans CJK KR Regular"/>
      <p:regular r:id="rId27"/>
    </p:embeddedFont>
    <p:embeddedFont>
      <p:font typeface="Noto Sans CJK KR Medium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28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6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19300" y="9296400"/>
            <a:ext cx="3568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4F79B7"/>
                </a:solidFill>
                <a:latin typeface="Pretendard Medium"/>
              </a:rPr>
              <a:t>9</a:t>
            </a:r>
            <a:r>
              <a:rPr lang="ko-KR" sz="1700" b="false" i="false" u="none" strike="noStrike">
                <a:solidFill>
                  <a:srgbClr val="4F79B7"/>
                </a:solidFill>
                <a:ea typeface="Pretendard Medium"/>
              </a:rPr>
              <a:t>조</a:t>
            </a:r>
            <a:r>
              <a:rPr lang="en-US" sz="1700" b="false" i="false" u="none" strike="noStrike">
                <a:solidFill>
                  <a:srgbClr val="4F79B7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4F79B7"/>
                </a:solidFill>
                <a:ea typeface="Pretendard Medium"/>
              </a:rPr>
              <a:t>ㅣ</a:t>
            </a:r>
            <a:r>
              <a:rPr lang="en-US" sz="1700" b="false" i="false" u="none" strike="noStrike">
                <a:solidFill>
                  <a:srgbClr val="4F79B7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4F79B7"/>
                </a:solidFill>
                <a:ea typeface="Pretendard Medium"/>
              </a:rPr>
              <a:t>장성민</a:t>
            </a:r>
            <a:r>
              <a:rPr lang="en-US" sz="1700" b="false" i="false" u="none" strike="noStrike">
                <a:solidFill>
                  <a:srgbClr val="4F79B7"/>
                </a:solidFill>
                <a:latin typeface="Pretendard Medium"/>
              </a:rPr>
              <a:t>, </a:t>
            </a:r>
            <a:r>
              <a:rPr lang="ko-KR" sz="1700" b="false" i="false" u="none" strike="noStrike">
                <a:solidFill>
                  <a:srgbClr val="4F79B7"/>
                </a:solidFill>
                <a:ea typeface="Pretendard Medium"/>
              </a:rPr>
              <a:t>정진우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3900" y="43053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1200" b="true" i="false" u="none" strike="noStrike">
                <a:solidFill>
                  <a:srgbClr val="88B1E5"/>
                </a:solidFill>
                <a:latin typeface="Pretendard SemiBold"/>
              </a:rPr>
              <a:t>Mini</a:t>
            </a:r>
            <a:r>
              <a:rPr lang="en-US" sz="11200" b="true" i="false" u="none" strike="noStrike">
                <a:solidFill>
                  <a:srgbClr val="4F79B7"/>
                </a:solidFill>
                <a:latin typeface="Pretendard SemiBold"/>
              </a:rPr>
              <a:t>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68600" y="2794000"/>
            <a:ext cx="11430000" cy="6438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85900" y="11557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시연</a:t>
            </a:r>
            <a:r>
              <a:rPr lang="en-US" sz="7500" b="false" i="false" u="none" strike="noStrike" spc="-300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영상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3492500"/>
            <a:ext cx="61722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5321300"/>
            <a:ext cx="6172200" cy="377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61400" y="3657600"/>
            <a:ext cx="6731000" cy="5029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11557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500" b="false" i="false" u="none" strike="noStrike" spc="-300">
                <a:solidFill>
                  <a:srgbClr val="4F79B7"/>
                </a:solidFill>
                <a:latin typeface="Pretendard SemiBold"/>
              </a:rPr>
              <a:t>Object Detecion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0200" y="2870200"/>
            <a:ext cx="6172200" cy="227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6172200"/>
            <a:ext cx="6172200" cy="138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34400" y="2870200"/>
            <a:ext cx="6172200" cy="5499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11557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특징</a:t>
            </a:r>
            <a:r>
              <a:rPr lang="en-US" sz="7500" b="false" i="false" u="none" strike="noStrike" spc="-300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추출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04400" y="3149600"/>
            <a:ext cx="6718300" cy="532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3162300"/>
            <a:ext cx="6692900" cy="5359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85900" y="11557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특징</a:t>
            </a:r>
            <a:r>
              <a:rPr lang="en-US" sz="7500" b="false" i="false" u="none" strike="noStrike" spc="-300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추출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59000" y="45339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결과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240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8600" y="4127500"/>
            <a:ext cx="13855700" cy="322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추출해서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것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자체는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성공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물이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화면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밖에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나갔다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왔을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다른사람으로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발생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카메라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외각으로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이동시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카메라에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되어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사진이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저장되는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발생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59000" y="45339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고찰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240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고찰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4000" y="3797300"/>
            <a:ext cx="13271500" cy="458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처음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기획은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re-identification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계획이었으나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카메라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한대에서는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성능이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안나오는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부분이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아쉬웠음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업그레이드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버전의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요구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사항과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카메라의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달랐던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점이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가져온다고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잘나오는게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아닌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적절한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중요하다고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알게됨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이미지유사도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연속되는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이미지의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처리가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어렵다는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다시한번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느낌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93900" y="43053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88B1E5"/>
                </a:solidFill>
                <a:ea typeface="Pretendard SemiBold"/>
              </a:rPr>
              <a:t>감사합니다</a:t>
            </a:r>
            <a:r>
              <a:rPr lang="en-US" sz="11200" b="false" i="false" u="none" strike="noStrike">
                <a:solidFill>
                  <a:srgbClr val="88B1E5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8B1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38800" cy="1036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3060000">
            <a:off x="88900" y="-2768600"/>
            <a:ext cx="16370300" cy="16370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98600" y="1143000"/>
            <a:ext cx="57277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200">
                <a:solidFill>
                  <a:srgbClr val="4F79B7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21200" y="9588500"/>
            <a:ext cx="533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79B7"/>
                </a:solidFill>
                <a:latin typeface="Pretendard Regular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981200" y="4178300"/>
            <a:ext cx="5842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06600" y="4191000"/>
            <a:ext cx="54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9100" y="4089400"/>
            <a:ext cx="1295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개요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6045200" y="4229100"/>
            <a:ext cx="584200" cy="584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184900" y="4241800"/>
            <a:ext cx="304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59600" y="4127500"/>
            <a:ext cx="354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목표</a:t>
            </a:r>
            <a:r>
              <a:rPr lang="en-US" sz="3700" b="false" i="false" u="none" strike="noStrike" spc="-100">
                <a:solidFill>
                  <a:srgbClr val="4F79B7"/>
                </a:solidFill>
                <a:latin typeface="Hallym Gothic Medium"/>
              </a:rPr>
              <a:t> </a:t>
            </a: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및</a:t>
            </a:r>
            <a:r>
              <a:rPr lang="en-US" sz="3700" b="false" i="false" u="none" strike="noStrike" spc="-100">
                <a:solidFill>
                  <a:srgbClr val="4F79B7"/>
                </a:solidFill>
                <a:latin typeface="Hallym Gothic Medium"/>
              </a:rPr>
              <a:t> </a:t>
            </a: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개발</a:t>
            </a:r>
            <a:r>
              <a:rPr lang="en-US" sz="3700" b="false" i="false" u="none" strike="noStrike" spc="-100">
                <a:solidFill>
                  <a:srgbClr val="4F79B7"/>
                </a:solidFill>
                <a:latin typeface="Hallym Gothic Medium"/>
              </a:rPr>
              <a:t> </a:t>
            </a: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환경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1506200" y="4229100"/>
            <a:ext cx="584200" cy="584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518900" y="4241800"/>
            <a:ext cx="54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58700" y="4165600"/>
            <a:ext cx="44958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시스템</a:t>
            </a:r>
            <a:r>
              <a:rPr lang="en-US" sz="3700" b="false" i="false" u="none" strike="noStrike" spc="-100">
                <a:solidFill>
                  <a:srgbClr val="4F79B7"/>
                </a:solidFill>
                <a:latin typeface="Hallym Gothic Medium"/>
              </a:rPr>
              <a:t> </a:t>
            </a: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소개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3860800" y="6692900"/>
            <a:ext cx="584200" cy="584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886200" y="6705600"/>
            <a:ext cx="54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38700" y="6591300"/>
            <a:ext cx="227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결과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8813800" y="6692900"/>
            <a:ext cx="584200" cy="584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826500" y="6705600"/>
            <a:ext cx="54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91700" y="6591300"/>
            <a:ext cx="2006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고찰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93900" y="43053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986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8600" y="4127500"/>
            <a:ext cx="109982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화면에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인물이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화면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밖으로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나갔다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왔을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할까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Pre-Trained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물만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않을까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65400" y="2514600"/>
            <a:ext cx="6692900" cy="7340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986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26800" y="2527300"/>
            <a:ext cx="3352800" cy="412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Person-Detection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Opnvino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Person-Detection-0202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ReSNet50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추출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93900" y="43053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목표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및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개발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환경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986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8600" y="4229100"/>
            <a:ext cx="141859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OpenVINO ZOO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Pre-Trained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모델만을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특정인물과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구분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사진을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캡쳐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특정인물과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같이있을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예외처리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79200" y="3340100"/>
            <a:ext cx="4787900" cy="586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75400" y="3340100"/>
            <a:ext cx="4787900" cy="586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20800" y="3365500"/>
            <a:ext cx="4787900" cy="586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9300" y="5270500"/>
            <a:ext cx="33274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5143500"/>
            <a:ext cx="2908300" cy="218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0" y="3898900"/>
            <a:ext cx="3771900" cy="93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09400" y="5118100"/>
            <a:ext cx="41021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36400" y="6489700"/>
            <a:ext cx="3759200" cy="1866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986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환경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54300" y="2832100"/>
            <a:ext cx="2120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Noto Sans CJK KR Medium"/>
              </a:rPr>
              <a:t>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08900" y="2832100"/>
            <a:ext cx="2120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Noto Sans CJK KR Medium"/>
              </a:rPr>
              <a:t>언어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6800" y="2743200"/>
            <a:ext cx="25400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Noto Sans CJK KR Medium"/>
              </a:rPr>
              <a:t>라이브러리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93900" y="43053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시스템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소개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